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1" r:id="rId14"/>
    <p:sldId id="272" r:id="rId15"/>
    <p:sldId id="28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9" r:id="rId47"/>
    <p:sldId id="310" r:id="rId48"/>
    <p:sldId id="311" r:id="rId49"/>
    <p:sldId id="312" r:id="rId50"/>
    <p:sldId id="313" r:id="rId51"/>
    <p:sldId id="306" r:id="rId52"/>
    <p:sldId id="307" r:id="rId53"/>
    <p:sldId id="308" r:id="rId54"/>
    <p:sldId id="315" r:id="rId55"/>
    <p:sldId id="316" r:id="rId56"/>
    <p:sldId id="317" r:id="rId57"/>
    <p:sldId id="318" r:id="rId58"/>
    <p:sldId id="319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0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097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818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7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4887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962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01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220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77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64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86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59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886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7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241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4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144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0550BE-A336-4F64-9232-14A9B535932D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AC2D83-42F5-4558-9A8F-3D06F0B7CF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792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433C13-A719-5C3F-93BC-F37C312DE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Cam Sınıflandırma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FFC16DB-51B5-B287-6B85-26969358A1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Mustafa Eren - 18360859024</a:t>
            </a:r>
          </a:p>
        </p:txBody>
      </p:sp>
    </p:spTree>
    <p:extLst>
      <p:ext uri="{BB962C8B-B14F-4D97-AF65-F5344CB8AC3E}">
        <p14:creationId xmlns:p14="http://schemas.microsoft.com/office/powerpoint/2010/main" val="414666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5FC0FF-B8FB-BB07-E872-80EB9570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Korelasyon Matrisi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88ADB56-B48C-BD18-B530-2CBC43302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23162" r="10822" b="25280"/>
          <a:stretch/>
        </p:blipFill>
        <p:spPr>
          <a:xfrm>
            <a:off x="3343071" y="2118195"/>
            <a:ext cx="5505855" cy="1512652"/>
          </a:xfr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C364F46D-F8D8-9F96-0345-6AFBDB0A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44" y="3836661"/>
            <a:ext cx="9681312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5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DAB4FD-4E5A-1C35-1B83-D00A34BE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Ön İşleme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E474F8-3FEF-5AEE-CA90-1E681DD55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 veri kümesi doğru formatta teslim edilse bile, veri madenciliği algoritmasını uygulayabilmek ve analiz sonucunun kalitesini artırmak için yine de ön işlemeye ihtiyaç duyabilir.</a:t>
            </a:r>
          </a:p>
          <a:p>
            <a:r>
              <a:rPr lang="tr-T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Birçok veri ön işleme tekniği vardır. Bu çalışmada kullanılan teknikler eksik değer analizi, aykırı değer analizi, </a:t>
            </a:r>
            <a:r>
              <a:rPr lang="tr-TR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oversampling</a:t>
            </a:r>
            <a:r>
              <a:rPr lang="tr-T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işlemleri kullanılmıştır.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7573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59A2E6-83E6-0204-A41C-6B056D36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75308"/>
            <a:ext cx="9601196" cy="1303867"/>
          </a:xfrm>
        </p:spPr>
        <p:txBody>
          <a:bodyPr/>
          <a:lstStyle/>
          <a:p>
            <a:r>
              <a:rPr lang="tr-TR" dirty="0"/>
              <a:t>Eksik Değer Analizi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622383D-6D4F-99A2-9E16-3AB837297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17912" r="11208" b="17586"/>
          <a:stretch/>
        </p:blipFill>
        <p:spPr>
          <a:xfrm>
            <a:off x="1060315" y="2694562"/>
            <a:ext cx="5140580" cy="263619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CF3576B-5081-BC37-30ED-889B7E0B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19" y="2694562"/>
            <a:ext cx="4880878" cy="26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5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71A594-E174-6DD4-D722-BCEBBEC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Eksik Değer Analizi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1E8B08-4060-CA8B-B593-CF6CA8FC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Veri setimizde eksik değer bulunmuyor. O yüzden bir şey yapmamız gerekmiyor. </a:t>
            </a:r>
          </a:p>
          <a:p>
            <a:r>
              <a:rPr lang="tr-TR" dirty="0"/>
              <a:t>Eğer böyle bir durum olsaydı yapılabilecekler:</a:t>
            </a:r>
          </a:p>
          <a:p>
            <a:pPr lvl="1"/>
            <a:r>
              <a:rPr lang="tr-TR" dirty="0"/>
              <a:t>Eksik verilerin veri setinden çıkarılması</a:t>
            </a:r>
          </a:p>
          <a:p>
            <a:pPr lvl="1"/>
            <a:r>
              <a:rPr lang="tr-TR" dirty="0"/>
              <a:t>Eksik veriyi üretilen bir veriyle doldurmak</a:t>
            </a: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5612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ABB423-79AD-1408-6866-ADB0A038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Aykırı Değer Analizi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18F3BA-5647-4E47-504C-7FCBD622C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Aykırı değer, diğer gözlemlerden kayda değer derece uzak olan gözleme denir. </a:t>
            </a:r>
          </a:p>
          <a:p>
            <a:r>
              <a:rPr lang="tr-TR" dirty="0"/>
              <a:t>Aykırı değerler bizim modelimiz için istemediğimiz bir durum çünkü verilerin dağılımını ve ortalama, medyan vs. gibi veriyi temsil eden istatistikleri etkiler.</a:t>
            </a:r>
          </a:p>
          <a:p>
            <a:r>
              <a:rPr lang="tr-TR" dirty="0"/>
              <a:t>Aykırı değerleri </a:t>
            </a:r>
            <a:r>
              <a:rPr lang="tr-TR" dirty="0" err="1"/>
              <a:t>BoxPlot</a:t>
            </a:r>
            <a:r>
              <a:rPr lang="tr-TR" dirty="0"/>
              <a:t> grafiğinde gözlemleyebiliriz. </a:t>
            </a:r>
          </a:p>
        </p:txBody>
      </p:sp>
    </p:spTree>
    <p:extLst>
      <p:ext uri="{BB962C8B-B14F-4D97-AF65-F5344CB8AC3E}">
        <p14:creationId xmlns:p14="http://schemas.microsoft.com/office/powerpoint/2010/main" val="3791088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C3AA3D-CF99-83DA-42F8-213B59A6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Box </a:t>
            </a:r>
            <a:r>
              <a:rPr lang="tr-TR" dirty="0" err="1"/>
              <a:t>Plot</a:t>
            </a:r>
            <a:r>
              <a:rPr lang="tr-TR" dirty="0"/>
              <a:t> Grafikleri</a:t>
            </a:r>
          </a:p>
        </p:txBody>
      </p:sp>
      <p:pic>
        <p:nvPicPr>
          <p:cNvPr id="5" name="İçerik Yer Tutucusu 4" descr="metin, elektronik eşyal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359C401-DFC3-5001-BD62-6B32069F1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2" t="13112" r="9139" b="13004"/>
          <a:stretch/>
        </p:blipFill>
        <p:spPr>
          <a:xfrm>
            <a:off x="3411165" y="2509736"/>
            <a:ext cx="5369670" cy="3697149"/>
          </a:xfrm>
        </p:spPr>
      </p:pic>
    </p:spTree>
    <p:extLst>
      <p:ext uri="{BB962C8B-B14F-4D97-AF65-F5344CB8AC3E}">
        <p14:creationId xmlns:p14="http://schemas.microsoft.com/office/powerpoint/2010/main" val="301498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63BFE8-BCBA-56C3-544E-8FE873A7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</a:t>
            </a:r>
            <a:r>
              <a:rPr lang="tr-TR" dirty="0"/>
              <a:t>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052E1DB-2B8F-1DBD-79D0-5AEF46AF2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49" y="2427400"/>
            <a:ext cx="4857701" cy="3833913"/>
          </a:xfrm>
        </p:spPr>
      </p:pic>
    </p:spTree>
    <p:extLst>
      <p:ext uri="{BB962C8B-B14F-4D97-AF65-F5344CB8AC3E}">
        <p14:creationId xmlns:p14="http://schemas.microsoft.com/office/powerpoint/2010/main" val="143137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9F15FA-B3C6-1957-13D8-9E8A1FEC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RI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74CC2E6-229D-F914-8482-5A7D92D68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74" y="2557993"/>
            <a:ext cx="4112651" cy="3317875"/>
          </a:xfrm>
        </p:spPr>
      </p:pic>
    </p:spTree>
    <p:extLst>
      <p:ext uri="{BB962C8B-B14F-4D97-AF65-F5344CB8AC3E}">
        <p14:creationId xmlns:p14="http://schemas.microsoft.com/office/powerpoint/2010/main" val="910264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D15892-98E6-6EB6-B4F5-01309E85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Mg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AD8B297-13DA-D473-0A59-5451A9981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54" y="2557463"/>
            <a:ext cx="4176691" cy="3317875"/>
          </a:xfrm>
        </p:spPr>
      </p:pic>
    </p:spTree>
    <p:extLst>
      <p:ext uri="{BB962C8B-B14F-4D97-AF65-F5344CB8AC3E}">
        <p14:creationId xmlns:p14="http://schemas.microsoft.com/office/powerpoint/2010/main" val="3730700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D281E8-270B-3BC7-2A24-C702FA18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E25B285-C4DE-B1F3-83D3-55F258F64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26" y="2557463"/>
            <a:ext cx="4122947" cy="3317875"/>
          </a:xfrm>
        </p:spPr>
      </p:pic>
    </p:spTree>
    <p:extLst>
      <p:ext uri="{BB962C8B-B14F-4D97-AF65-F5344CB8AC3E}">
        <p14:creationId xmlns:p14="http://schemas.microsoft.com/office/powerpoint/2010/main" val="325990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8A296D-7629-8CA3-BF52-E614D64F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Süreç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A625A9-E3FD-0531-6C47-DB8921B5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Modelleme için Karar Ağacı(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 kullanılacaktır.</a:t>
            </a:r>
          </a:p>
          <a:p>
            <a:r>
              <a:rPr lang="tr-TR" dirty="0" err="1"/>
              <a:t>Python</a:t>
            </a:r>
            <a:r>
              <a:rPr lang="tr-TR" dirty="0"/>
              <a:t> Programlama dili ve Kütüphaneleri kullanılacaktır.</a:t>
            </a:r>
          </a:p>
          <a:p>
            <a:r>
              <a:rPr lang="tr-TR" dirty="0"/>
              <a:t>Çalışma adımları:</a:t>
            </a:r>
          </a:p>
          <a:p>
            <a:pPr lvl="1"/>
            <a:r>
              <a:rPr lang="tr-TR" dirty="0"/>
              <a:t>Veri Analizi</a:t>
            </a:r>
          </a:p>
          <a:p>
            <a:pPr lvl="1"/>
            <a:r>
              <a:rPr lang="tr-TR" dirty="0"/>
              <a:t>Veri Ön İşleme</a:t>
            </a:r>
          </a:p>
          <a:p>
            <a:pPr lvl="1"/>
            <a:r>
              <a:rPr lang="tr-TR" dirty="0"/>
              <a:t>Modelleme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20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F58616-77C5-C333-D344-B0FB8D75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Fe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923329D-47B3-F6EC-4EC1-D3236A96E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996" y="2557463"/>
            <a:ext cx="4070007" cy="3317875"/>
          </a:xfrm>
        </p:spPr>
      </p:pic>
    </p:spTree>
    <p:extLst>
      <p:ext uri="{BB962C8B-B14F-4D97-AF65-F5344CB8AC3E}">
        <p14:creationId xmlns:p14="http://schemas.microsoft.com/office/powerpoint/2010/main" val="232754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040FE0-1A1F-6C31-ADA7-3D4DB8CB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Ca</a:t>
            </a:r>
            <a:r>
              <a:rPr lang="tr-TR" dirty="0"/>
              <a:t> </a:t>
            </a:r>
            <a:r>
              <a:rPr lang="tr-TR" dirty="0" err="1"/>
              <a:t>BoxPlot</a:t>
            </a:r>
            <a:r>
              <a:rPr lang="tr-TR" dirty="0"/>
              <a:t> Grafiği	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FD77063-6A4F-A89C-160C-B90B828D1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35" y="2557463"/>
            <a:ext cx="4187729" cy="3317875"/>
          </a:xfrm>
        </p:spPr>
      </p:pic>
    </p:spTree>
    <p:extLst>
      <p:ext uri="{BB962C8B-B14F-4D97-AF65-F5344CB8AC3E}">
        <p14:creationId xmlns:p14="http://schemas.microsoft.com/office/powerpoint/2010/main" val="307902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B372C7-0AF2-7FEA-4869-80AABC63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</a:t>
            </a:r>
            <a:r>
              <a:rPr lang="tr-TR" dirty="0"/>
              <a:t>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79B3379-F6F8-1037-865A-6C9BE72C3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74" y="2557463"/>
            <a:ext cx="4097451" cy="3317875"/>
          </a:xfrm>
        </p:spPr>
      </p:pic>
    </p:spTree>
    <p:extLst>
      <p:ext uri="{BB962C8B-B14F-4D97-AF65-F5344CB8AC3E}">
        <p14:creationId xmlns:p14="http://schemas.microsoft.com/office/powerpoint/2010/main" val="239455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32AA57-7AA5-35DE-3F07-1C4F2FF4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35D147B-22D8-4AFB-CE49-AA5EC0D4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97" y="2557463"/>
            <a:ext cx="4235205" cy="3317875"/>
          </a:xfrm>
        </p:spPr>
      </p:pic>
    </p:spTree>
    <p:extLst>
      <p:ext uri="{BB962C8B-B14F-4D97-AF65-F5344CB8AC3E}">
        <p14:creationId xmlns:p14="http://schemas.microsoft.com/office/powerpoint/2010/main" val="336338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C59745-56D5-591C-1DE5-F63D7600C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6990211-21DF-201F-E132-B37835C45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433" y="2557463"/>
            <a:ext cx="4187133" cy="3317875"/>
          </a:xfrm>
        </p:spPr>
      </p:pic>
    </p:spTree>
    <p:extLst>
      <p:ext uri="{BB962C8B-B14F-4D97-AF65-F5344CB8AC3E}">
        <p14:creationId xmlns:p14="http://schemas.microsoft.com/office/powerpoint/2010/main" val="17479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90F15B-E20E-BFD9-E7AA-E678FC0E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Aykırı Değer Analizi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74BA7B-6974-5241-29F7-625E7110C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err="1"/>
              <a:t>BoxPlot</a:t>
            </a:r>
            <a:r>
              <a:rPr lang="tr-TR" sz="2800" dirty="0"/>
              <a:t> grafiklerinden görüldüğü üzere verilerde aykırı değeler mevcuttur. </a:t>
            </a:r>
          </a:p>
          <a:p>
            <a:r>
              <a:rPr lang="tr-TR" sz="2800" dirty="0"/>
              <a:t>Aykırı verilerin baskılanması gerekiyor. </a:t>
            </a:r>
          </a:p>
        </p:txBody>
      </p:sp>
    </p:spTree>
    <p:extLst>
      <p:ext uri="{BB962C8B-B14F-4D97-AF65-F5344CB8AC3E}">
        <p14:creationId xmlns:p14="http://schemas.microsoft.com/office/powerpoint/2010/main" val="208371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8C9E5D-76D6-2E36-A8F6-F452E218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Aykırı Değerlerin Baskılanması</a:t>
            </a:r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8BA85FE6-2509-54E6-DE21-9B8B5ACE3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58" y="2387780"/>
            <a:ext cx="8141083" cy="3787373"/>
          </a:xfrm>
        </p:spPr>
      </p:pic>
    </p:spTree>
    <p:extLst>
      <p:ext uri="{BB962C8B-B14F-4D97-AF65-F5344CB8AC3E}">
        <p14:creationId xmlns:p14="http://schemas.microsoft.com/office/powerpoint/2010/main" val="232818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12BA3E-CA80-EA15-A7CC-FED76FC3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RI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FA7E01B-07C5-FCDA-09DD-C073F154B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69" y="2557463"/>
            <a:ext cx="3908261" cy="3317875"/>
          </a:xfrm>
        </p:spPr>
      </p:pic>
    </p:spTree>
    <p:extLst>
      <p:ext uri="{BB962C8B-B14F-4D97-AF65-F5344CB8AC3E}">
        <p14:creationId xmlns:p14="http://schemas.microsoft.com/office/powerpoint/2010/main" val="241206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C55CFA-E505-A89E-F8B8-82D1AA4D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</a:t>
            </a:r>
            <a:r>
              <a:rPr lang="tr-TR" dirty="0"/>
              <a:t>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944717E-7A6F-91D6-D88A-ED5E9A4E1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92" y="2557463"/>
            <a:ext cx="4180416" cy="3317875"/>
          </a:xfrm>
        </p:spPr>
      </p:pic>
    </p:spTree>
    <p:extLst>
      <p:ext uri="{BB962C8B-B14F-4D97-AF65-F5344CB8AC3E}">
        <p14:creationId xmlns:p14="http://schemas.microsoft.com/office/powerpoint/2010/main" val="169708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C55CFA-E505-A89E-F8B8-82D1AA4D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Mg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AEDFD26-0EED-8DE0-9764-8476E8C42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03" y="2557463"/>
            <a:ext cx="4139394" cy="3317875"/>
          </a:xfrm>
        </p:spPr>
      </p:pic>
    </p:spTree>
    <p:extLst>
      <p:ext uri="{BB962C8B-B14F-4D97-AF65-F5344CB8AC3E}">
        <p14:creationId xmlns:p14="http://schemas.microsoft.com/office/powerpoint/2010/main" val="42315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03119-E440-9C6A-79B8-BC166B9F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Analizi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326F86-58DA-7C0D-6CEE-5E7CFE036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UCI Machine Learning </a:t>
            </a:r>
            <a:r>
              <a:rPr lang="tr-TR" dirty="0" err="1"/>
              <a:t>Repository</a:t>
            </a:r>
            <a:r>
              <a:rPr lang="tr-TR" dirty="0"/>
              <a:t>, birçok veri kümesi bulunur. Bunlardan biri, bileşenlerine göre camın türünü belirleyen cam tanımlama veri setidir. (</a:t>
            </a:r>
            <a:r>
              <a:rPr lang="tr-TR" dirty="0" err="1"/>
              <a:t>Glass</a:t>
            </a:r>
            <a:r>
              <a:rPr lang="tr-TR" dirty="0"/>
              <a:t> </a:t>
            </a:r>
            <a:r>
              <a:rPr lang="tr-TR" dirty="0" err="1"/>
              <a:t>Identification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)</a:t>
            </a:r>
          </a:p>
          <a:p>
            <a:r>
              <a:rPr lang="tr-TR" dirty="0"/>
              <a:t>Bu veri kümesindeki örnek sayısı 214'tür. Bu veri kümesi, tabloda gösterildiği gibi 10 özniteliğe sahiptir.</a:t>
            </a:r>
          </a:p>
        </p:txBody>
      </p:sp>
    </p:spTree>
    <p:extLst>
      <p:ext uri="{BB962C8B-B14F-4D97-AF65-F5344CB8AC3E}">
        <p14:creationId xmlns:p14="http://schemas.microsoft.com/office/powerpoint/2010/main" val="3217321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C55CFA-E505-A89E-F8B8-82D1AA4D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A03CCF0C-666E-F2F9-197A-EB83D8EC1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89" y="2557463"/>
            <a:ext cx="4344022" cy="3317875"/>
          </a:xfrm>
        </p:spPr>
      </p:pic>
    </p:spTree>
    <p:extLst>
      <p:ext uri="{BB962C8B-B14F-4D97-AF65-F5344CB8AC3E}">
        <p14:creationId xmlns:p14="http://schemas.microsoft.com/office/powerpoint/2010/main" val="2499749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C55CFA-E505-A89E-F8B8-82D1AA4D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Fe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FC296EE2-361B-F90E-BD62-948BB897D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27" y="2557463"/>
            <a:ext cx="4193746" cy="3317875"/>
          </a:xfrm>
        </p:spPr>
      </p:pic>
    </p:spTree>
    <p:extLst>
      <p:ext uri="{BB962C8B-B14F-4D97-AF65-F5344CB8AC3E}">
        <p14:creationId xmlns:p14="http://schemas.microsoft.com/office/powerpoint/2010/main" val="3709860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C55CFA-E505-A89E-F8B8-82D1AA4D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Ca</a:t>
            </a:r>
            <a:r>
              <a:rPr lang="tr-TR" dirty="0"/>
              <a:t>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E8D356FC-5A59-EA9E-E945-8B4BABAF5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25" y="2557463"/>
            <a:ext cx="4354349" cy="3317875"/>
          </a:xfrm>
        </p:spPr>
      </p:pic>
    </p:spTree>
    <p:extLst>
      <p:ext uri="{BB962C8B-B14F-4D97-AF65-F5344CB8AC3E}">
        <p14:creationId xmlns:p14="http://schemas.microsoft.com/office/powerpoint/2010/main" val="135337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C55CFA-E505-A89E-F8B8-82D1AA4D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Al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9B1E3768-6275-35D9-82A5-7DBEB7B47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14" y="2557463"/>
            <a:ext cx="4399171" cy="3317875"/>
          </a:xfrm>
        </p:spPr>
      </p:pic>
    </p:spTree>
    <p:extLst>
      <p:ext uri="{BB962C8B-B14F-4D97-AF65-F5344CB8AC3E}">
        <p14:creationId xmlns:p14="http://schemas.microsoft.com/office/powerpoint/2010/main" val="1845015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C55CFA-E505-A89E-F8B8-82D1AA4D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 </a:t>
            </a:r>
            <a:r>
              <a:rPr lang="tr-TR" dirty="0" err="1"/>
              <a:t>BoxPlot</a:t>
            </a:r>
            <a:r>
              <a:rPr lang="tr-TR" dirty="0"/>
              <a:t> Grafiği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DE80A3A-FAE6-6216-9D8A-B6D8D5B90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9" y="2557463"/>
            <a:ext cx="4304582" cy="3317875"/>
          </a:xfrm>
        </p:spPr>
      </p:pic>
    </p:spTree>
    <p:extLst>
      <p:ext uri="{BB962C8B-B14F-4D97-AF65-F5344CB8AC3E}">
        <p14:creationId xmlns:p14="http://schemas.microsoft.com/office/powerpoint/2010/main" val="3374047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0ACA80-6D23-B912-5AB7-3EB06AA3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Sınıfların Veri Sayıları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122A0176-DB82-08A5-A9B6-228E386C0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113" y="2557463"/>
            <a:ext cx="4455774" cy="3317875"/>
          </a:xfrm>
        </p:spPr>
      </p:pic>
    </p:spTree>
    <p:extLst>
      <p:ext uri="{BB962C8B-B14F-4D97-AF65-F5344CB8AC3E}">
        <p14:creationId xmlns:p14="http://schemas.microsoft.com/office/powerpoint/2010/main" val="2050146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5EB2B9-3E8F-BAC8-55AD-C9EF986E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OverSampling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5F46DA-E2B3-CDB5-4CDE-3C86988DE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Etiket bilgisi az olan örnekler için model yeterince eğitilmediğinden modelin bu grup için hatalı tahminler yapması muhtemeldir. </a:t>
            </a:r>
          </a:p>
          <a:p>
            <a:pPr algn="just"/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sampling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eşit sınıf dağılımları elde edilene kadar azınlık sınıfının örneklerini çoğaltır. Bu konudaki yöntemlerinin çoğu, azınlık sınıfının örneklerini kopyaladığından, aşırı öğrenme(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overfiting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olma olasılığı artar. </a:t>
            </a:r>
          </a:p>
          <a:p>
            <a:pPr algn="just"/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Ayrıca, yüksek düzeyde dengesiz dağılıma sahip büyük bir veri kümesi olması durumunda, aşırı örnekleme hesaplama açısından çok maliyetli olabilir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69462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8E703D-B0AE-5712-B252-1C578967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Sampling</a:t>
            </a:r>
            <a:endParaRPr lang="tr-TR" dirty="0"/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BB793A31-149A-6BC9-F97C-DBF0BCD29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07" y="2557993"/>
            <a:ext cx="6086042" cy="3317875"/>
          </a:xfr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587CCD4-575A-F106-5359-4F2C1753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424" y="2557993"/>
            <a:ext cx="4290869" cy="32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8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26051C-2C9F-9AB9-548D-CD65F390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Modelleme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F6328BE-001B-DC25-0AFC-CCCB99300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 analizi ve ön işleme adımlarını tamamladıktan sonra modelleme aşamasına geçilir. Modelleme için </a:t>
            </a:r>
            <a:r>
              <a:rPr lang="tr-TR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</a:t>
            </a:r>
            <a:r>
              <a:rPr lang="tr-T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Tree</a:t>
            </a:r>
            <a:r>
              <a:rPr lang="tr-T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</a:t>
            </a:r>
            <a:r>
              <a:rPr lang="tr-TR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kullanılmıştır.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1131401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7032B8-2A6B-B07E-CB4E-3181CD0B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Karar Ağacı</a:t>
            </a:r>
          </a:p>
        </p:txBody>
      </p: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0AA3225D-ED21-BE41-0887-8271A37BD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179" y="2629880"/>
            <a:ext cx="6891641" cy="28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28AA4A-58F1-1165-5954-C9E41D6A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Veri Öznitelikleri</a:t>
            </a:r>
          </a:p>
        </p:txBody>
      </p:sp>
      <p:graphicFrame>
        <p:nvGraphicFramePr>
          <p:cNvPr id="11" name="Tablo 11">
            <a:extLst>
              <a:ext uri="{FF2B5EF4-FFF2-40B4-BE49-F238E27FC236}">
                <a16:creationId xmlns:a16="http://schemas.microsoft.com/office/drawing/2014/main" id="{9FC7243B-7E29-02A2-6896-B1FDA59A9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896556"/>
              </p:ext>
            </p:extLst>
          </p:nvPr>
        </p:nvGraphicFramePr>
        <p:xfrm>
          <a:off x="3331588" y="2614024"/>
          <a:ext cx="5246804" cy="3594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402">
                  <a:extLst>
                    <a:ext uri="{9D8B030D-6E8A-4147-A177-3AD203B41FA5}">
                      <a16:colId xmlns:a16="http://schemas.microsoft.com/office/drawing/2014/main" val="1918491323"/>
                    </a:ext>
                  </a:extLst>
                </a:gridCol>
                <a:gridCol w="2623402">
                  <a:extLst>
                    <a:ext uri="{9D8B030D-6E8A-4147-A177-3AD203B41FA5}">
                      <a16:colId xmlns:a16="http://schemas.microsoft.com/office/drawing/2014/main" val="2045065395"/>
                    </a:ext>
                  </a:extLst>
                </a:gridCol>
              </a:tblGrid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r-TR" sz="1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r-TR" sz="1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</a:t>
                      </a:r>
                      <a:r>
                        <a:rPr lang="tr-TR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tr-TR" sz="1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tr-TR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50027"/>
                  </a:ext>
                </a:extLst>
              </a:tr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 err="1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Id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3274777"/>
                  </a:ext>
                </a:extLst>
              </a:tr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Kırılma </a:t>
                      </a:r>
                      <a:r>
                        <a:rPr lang="tr-TR" sz="1400" dirty="0" err="1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Indeksi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420002"/>
                  </a:ext>
                </a:extLst>
              </a:tr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Sodyum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177777"/>
                  </a:ext>
                </a:extLst>
              </a:tr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Magnezyum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852107"/>
                  </a:ext>
                </a:extLst>
              </a:tr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Alüminyum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7330611"/>
                  </a:ext>
                </a:extLst>
              </a:tr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Potasyum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4017947"/>
                  </a:ext>
                </a:extLst>
              </a:tr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Silikon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090635"/>
                  </a:ext>
                </a:extLst>
              </a:tr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Kalsiyum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707587"/>
                  </a:ext>
                </a:extLst>
              </a:tr>
              <a:tr h="276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Baryum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3462450"/>
                  </a:ext>
                </a:extLst>
              </a:tr>
              <a:tr h="3782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Demir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Sayısal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6550508"/>
                  </a:ext>
                </a:extLst>
              </a:tr>
              <a:tr h="3070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Tip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Kategorik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9168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833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34916C-E8F5-4A2F-F0A6-A366A5AF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Verilerin Train ve Test Olarak Ayrılması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FEC1B4A-BA95-2D3E-C35C-F89C4A2F9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645" y="2557463"/>
            <a:ext cx="7590710" cy="3317875"/>
          </a:xfrm>
        </p:spPr>
      </p:pic>
    </p:spTree>
    <p:extLst>
      <p:ext uri="{BB962C8B-B14F-4D97-AF65-F5344CB8AC3E}">
        <p14:creationId xmlns:p14="http://schemas.microsoft.com/office/powerpoint/2010/main" val="3274548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4CD643-6B23-1552-5F48-5F55DAA5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Train Çıktıları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E2D3B5-D14C-578F-A09C-28D7AF1D0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296" y="2802197"/>
            <a:ext cx="5499710" cy="257719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E7D785A-5F60-9D56-868C-8C5DC9AC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16" y="2815933"/>
            <a:ext cx="3762882" cy="25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17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A32AB2-46D7-8A1F-B3E0-09A4A881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Çıktıları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ED3AA80-471D-4F09-A663-665ACB782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377" y="2735656"/>
            <a:ext cx="5962650" cy="288607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70C59E5-9DF0-5D0E-1756-C11D8423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34" y="2735657"/>
            <a:ext cx="4339961" cy="288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52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9995FB-AA1E-7DF8-CE40-8F6D2BEA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Eğitilmesi</a:t>
            </a:r>
          </a:p>
        </p:txBody>
      </p:sp>
      <p:pic>
        <p:nvPicPr>
          <p:cNvPr id="5" name="İçerik Yer Tutucusu 4" descr="metin, ekran görüntüsü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33B6544-2228-5E45-CAA8-E10CFB00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62" y="2557993"/>
            <a:ext cx="5066705" cy="3317875"/>
          </a:xfrm>
        </p:spPr>
      </p:pic>
    </p:spTree>
    <p:extLst>
      <p:ext uri="{BB962C8B-B14F-4D97-AF65-F5344CB8AC3E}">
        <p14:creationId xmlns:p14="http://schemas.microsoft.com/office/powerpoint/2010/main" val="1862353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CAB2A3-52AD-B2AC-1AE6-9F17DD5F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Performans Metrikleri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FCDB9D6-E6B1-16A5-E11E-0B8631B37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101" y="2638424"/>
            <a:ext cx="9029926" cy="234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75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DD81C2-215D-90BD-783B-2A4ACF28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Hakkında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606BF1-6873-4B2F-0297-45693768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Varsayılan parametrelerle eğitilen modelin performans metrikleri gösterilmiştir</a:t>
            </a:r>
          </a:p>
          <a:p>
            <a:r>
              <a:rPr lang="tr-TR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Bu sonuçlar başarılı sayılabilecek değerler olsa da </a:t>
            </a:r>
            <a:r>
              <a:rPr lang="tr-TR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train</a:t>
            </a:r>
            <a:r>
              <a:rPr lang="tr-TR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ve test kümesinin rastgele olarak seçildiği bir modelin sonuçlarıdır.</a:t>
            </a:r>
          </a:p>
          <a:p>
            <a:r>
              <a:rPr lang="tr-TR" dirty="0">
                <a:latin typeface="Times New Roman" panose="02020603050405020304" pitchFamily="18" charset="0"/>
                <a:ea typeface="Batang" panose="02030600000101010101" pitchFamily="18" charset="-127"/>
              </a:rPr>
              <a:t>Yani başarı sonuçları </a:t>
            </a:r>
            <a:r>
              <a:rPr lang="tr-TR" dirty="0" err="1">
                <a:latin typeface="Times New Roman" panose="02020603050405020304" pitchFamily="18" charset="0"/>
                <a:ea typeface="Batang" panose="02030600000101010101" pitchFamily="18" charset="-127"/>
              </a:rPr>
              <a:t>rastgelelikten</a:t>
            </a:r>
            <a:r>
              <a:rPr lang="tr-TR" dirty="0">
                <a:latin typeface="Times New Roman" panose="02020603050405020304" pitchFamily="18" charset="0"/>
                <a:ea typeface="Batang" panose="02030600000101010101" pitchFamily="18" charset="-127"/>
              </a:rPr>
              <a:t> etkilenmiş olabilir.</a:t>
            </a:r>
          </a:p>
          <a:p>
            <a:r>
              <a:rPr lang="tr-TR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Rastgeleliğin</a:t>
            </a:r>
            <a:r>
              <a:rPr lang="tr-TR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tr-TR" dirty="0">
                <a:latin typeface="Times New Roman" panose="02020603050405020304" pitchFamily="18" charset="0"/>
                <a:ea typeface="Batang" panose="02030600000101010101" pitchFamily="18" charset="-127"/>
              </a:rPr>
              <a:t>önüne geçmek için Cross-</a:t>
            </a:r>
            <a:r>
              <a:rPr lang="tr-TR" dirty="0" err="1">
                <a:latin typeface="Times New Roman" panose="02020603050405020304" pitchFamily="18" charset="0"/>
                <a:ea typeface="Batang" panose="02030600000101010101" pitchFamily="18" charset="-127"/>
              </a:rPr>
              <a:t>Validation</a:t>
            </a:r>
            <a:r>
              <a:rPr lang="tr-TR" dirty="0">
                <a:latin typeface="Times New Roman" panose="02020603050405020304" pitchFamily="18" charset="0"/>
                <a:ea typeface="Batang" panose="02030600000101010101" pitchFamily="18" charset="-127"/>
              </a:rPr>
              <a:t> kullanılmalıdır.</a:t>
            </a:r>
            <a:endParaRPr lang="tr-TR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11586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42C1A6-B3C9-4124-C88A-CEB6F764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Parametre Optimizasyonu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3A8F55-032D-D7F5-1CB8-060536CC2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Modelimiz kullandığımız ‘</a:t>
            </a:r>
            <a:r>
              <a:rPr lang="tr-TR" dirty="0" err="1"/>
              <a:t>DecisionTreeClassifier</a:t>
            </a:r>
            <a:r>
              <a:rPr lang="tr-TR" dirty="0"/>
              <a:t>()’ fonksiyonu hangi varsayılan parametreleri kullanıyorsa onunla oluşturuldu ve sonrasında eğitildi. </a:t>
            </a:r>
          </a:p>
          <a:p>
            <a:r>
              <a:rPr lang="tr-TR" dirty="0"/>
              <a:t>Ancak varsayılan parametreler her zaman en iyi sonucu vermez bu durumda bizim parametrelerimizi optimize etmemiz gerekir. </a:t>
            </a:r>
          </a:p>
          <a:p>
            <a:r>
              <a:rPr lang="tr-TR" dirty="0"/>
              <a:t>Bu işlem için </a:t>
            </a:r>
            <a:r>
              <a:rPr lang="tr-TR" dirty="0" err="1"/>
              <a:t>GridSearchCV</a:t>
            </a:r>
            <a:r>
              <a:rPr lang="tr-TR" dirty="0"/>
              <a:t> </a:t>
            </a:r>
            <a:r>
              <a:rPr lang="tr-TR" dirty="0" err="1"/>
              <a:t>methodunu</a:t>
            </a:r>
            <a:r>
              <a:rPr lang="tr-TR" dirty="0"/>
              <a:t> kullanacağız.</a:t>
            </a:r>
          </a:p>
        </p:txBody>
      </p:sp>
    </p:spTree>
    <p:extLst>
      <p:ext uri="{BB962C8B-B14F-4D97-AF65-F5344CB8AC3E}">
        <p14:creationId xmlns:p14="http://schemas.microsoft.com/office/powerpoint/2010/main" val="187289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C8C5CF-53F9-EEAD-264A-02188CEE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GridSearchCV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5D120F5-5421-4DE2-1D56-42AE46F0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Modelde denenmesi istenen </a:t>
            </a:r>
            <a:r>
              <a:rPr lang="tr-TR" sz="2200" b="0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hiperparametreler</a:t>
            </a:r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 değerleri için bütün kombinasyonlar ile ayrı ayrı model kurulur ve belirtilen metriğe göre en başarılı </a:t>
            </a:r>
            <a:r>
              <a:rPr lang="tr-TR" sz="2200" b="0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hiperparametre</a:t>
            </a:r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seti belirlenir.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(+) Tüm kombinasyonları denendiği için en iyi performans gösteren </a:t>
            </a:r>
            <a:r>
              <a:rPr lang="tr-TR" sz="2200" b="0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hiperparametre</a:t>
            </a:r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setini belirlemeyi garanti eder. Küçük veri setlerinde ve sadece birkaç tane </a:t>
            </a:r>
            <a:r>
              <a:rPr lang="tr-TR" sz="2200" b="0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hiperparametre</a:t>
            </a:r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denenmek istendiğinde çok iyi çalışır.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(-) Büyük bir veri seti ile çalışıldığında ya da denenecek olan </a:t>
            </a:r>
            <a:r>
              <a:rPr lang="tr-TR" sz="2200" b="0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hiperparametre</a:t>
            </a:r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sayısı ve değeri arttırıldığında kombinasyon sayısı da katlanarak artacaktır. Kurulan her modelin </a:t>
            </a:r>
            <a:r>
              <a:rPr lang="tr-TR" sz="2200" b="0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ile test edildiği de düşünüldüğünde </a:t>
            </a:r>
            <a:r>
              <a:rPr lang="tr-TR" sz="2200" b="0" i="0" dirty="0" err="1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maaliyet</a:t>
            </a:r>
            <a:r>
              <a:rPr lang="tr-TR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korkunç derecede artacaktır.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6550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BAD3C5-FDD9-08A9-4EED-291833E6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Parametre Optimizasyonu</a:t>
            </a:r>
          </a:p>
        </p:txBody>
      </p:sp>
      <p:pic>
        <p:nvPicPr>
          <p:cNvPr id="5" name="İçerik Yer Tutucusu 4" descr="metin, ekran, dizüstü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67C2AEB-3A52-608C-7338-00E8875EC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14" y="2557463"/>
            <a:ext cx="5370972" cy="3317875"/>
          </a:xfrm>
        </p:spPr>
      </p:pic>
    </p:spTree>
    <p:extLst>
      <p:ext uri="{BB962C8B-B14F-4D97-AF65-F5344CB8AC3E}">
        <p14:creationId xmlns:p14="http://schemas.microsoft.com/office/powerpoint/2010/main" val="3075640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4F349C-BEA1-044F-4BDD-822E3960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Parametre Optimizasyonu Sonuçları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2BABCF9-95C3-4DC2-7081-DFF17CC27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07" y="2557463"/>
            <a:ext cx="7263986" cy="3317875"/>
          </a:xfrm>
        </p:spPr>
      </p:pic>
    </p:spTree>
    <p:extLst>
      <p:ext uri="{BB962C8B-B14F-4D97-AF65-F5344CB8AC3E}">
        <p14:creationId xmlns:p14="http://schemas.microsoft.com/office/powerpoint/2010/main" val="365854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D8988C-8CDB-81E8-ECD8-E4F74887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Öznitelikleri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278538-D8AB-05F1-3D7A-23565B56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214 Tane veri mevcuttur 1. nitelik bu verilerin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id’lerini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ifade eder.</a:t>
            </a:r>
          </a:p>
          <a:p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2'den 9'a kadar olan nitelikler, karşılık gelen oksitte ağırlık yüzdesi kullanılarak ölçülür.</a:t>
            </a:r>
          </a:p>
          <a:p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Veri setinde camın, farklı kullanımlarını tanımlayan yedi türü vardır. 10. Nitelik, her tipi ifade eden 1'den 7'ye kadar bir sayı ile temsil edilir.(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Type</a:t>
            </a:r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)</a:t>
            </a:r>
          </a:p>
          <a:p>
            <a:endParaRPr lang="tr-T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616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137F9D-DE26-C0E9-428C-DDC5A8FD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Parametre Optimizasyonu Sonuçları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4A6B686F-BF60-9959-6A14-6D83BDC6A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82" y="2918541"/>
            <a:ext cx="10331836" cy="2295964"/>
          </a:xfrm>
        </p:spPr>
      </p:pic>
    </p:spTree>
    <p:extLst>
      <p:ext uri="{BB962C8B-B14F-4D97-AF65-F5344CB8AC3E}">
        <p14:creationId xmlns:p14="http://schemas.microsoft.com/office/powerpoint/2010/main" val="3346771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F341FF-C1F5-E061-52E6-9027D549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Cross-</a:t>
            </a:r>
            <a:r>
              <a:rPr lang="tr-TR" dirty="0" err="1"/>
              <a:t>Validation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1BC7EE-C41B-A08F-4EFE-5BBD5987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Cross-</a:t>
            </a:r>
            <a:r>
              <a:rPr lang="tr-TR" dirty="0" err="1"/>
              <a:t>validation</a:t>
            </a:r>
            <a:r>
              <a:rPr lang="tr-TR" dirty="0"/>
              <a:t>, makine öğrenmesi modelinin görmediği veriler üzerindeki performansını mümkün olduğunca objektif ve doğru bir şekilde değerlendirmek için kullanılan istatistiksel bir yeniden örnekleme(</a:t>
            </a:r>
            <a:r>
              <a:rPr lang="tr-TR" dirty="0" err="1"/>
              <a:t>resampling</a:t>
            </a:r>
            <a:r>
              <a:rPr lang="tr-TR" dirty="0"/>
              <a:t>) yöntemidir.</a:t>
            </a:r>
          </a:p>
        </p:txBody>
      </p:sp>
    </p:spTree>
    <p:extLst>
      <p:ext uri="{BB962C8B-B14F-4D97-AF65-F5344CB8AC3E}">
        <p14:creationId xmlns:p14="http://schemas.microsoft.com/office/powerpoint/2010/main" val="3318620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DA822B-7FA9-7B67-CEAF-68E7639D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K-</a:t>
            </a:r>
            <a:r>
              <a:rPr lang="tr-TR" dirty="0" err="1"/>
              <a:t>Fold</a:t>
            </a:r>
            <a:r>
              <a:rPr lang="tr-TR" dirty="0"/>
              <a:t> Cross-</a:t>
            </a:r>
            <a:r>
              <a:rPr lang="tr-TR" dirty="0" err="1"/>
              <a:t>Validation</a:t>
            </a:r>
            <a:r>
              <a:rPr lang="tr-TR" dirty="0"/>
              <a:t>	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232C75B7-97C2-9E70-C015-85E4C1814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065030" y="2557993"/>
            <a:ext cx="6061939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393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19BCA9-1D13-123D-AA49-4E3DCFFD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Cross-</a:t>
            </a:r>
            <a:r>
              <a:rPr lang="tr-TR" dirty="0" err="1"/>
              <a:t>Validation</a:t>
            </a:r>
            <a:r>
              <a:rPr lang="tr-TR" dirty="0"/>
              <a:t> Uygulanması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E04CBC3-178A-5232-7417-F8906FD44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6091" r="1962" b="6322"/>
          <a:stretch/>
        </p:blipFill>
        <p:spPr>
          <a:xfrm>
            <a:off x="2490282" y="2509734"/>
            <a:ext cx="7558392" cy="2247091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0C22255-A3F8-5A0D-86AD-687F4777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96" y="4980560"/>
            <a:ext cx="7668164" cy="6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27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ED7111-0ACB-3C28-963F-0BDFF348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Features</a:t>
            </a:r>
            <a:r>
              <a:rPr lang="tr-TR" dirty="0"/>
              <a:t> </a:t>
            </a:r>
            <a:r>
              <a:rPr lang="tr-TR" dirty="0" err="1"/>
              <a:t>Importances</a:t>
            </a:r>
            <a:endParaRPr lang="tr-TR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D86926B-F782-7867-DB1F-B7D051345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08" y="2557463"/>
            <a:ext cx="6801183" cy="3317875"/>
          </a:xfrm>
        </p:spPr>
      </p:pic>
    </p:spTree>
    <p:extLst>
      <p:ext uri="{BB962C8B-B14F-4D97-AF65-F5344CB8AC3E}">
        <p14:creationId xmlns:p14="http://schemas.microsoft.com/office/powerpoint/2010/main" val="1965762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6DB746-3631-1480-B973-B436C659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</a:t>
            </a:r>
            <a:r>
              <a:rPr lang="tr-TR" dirty="0" err="1"/>
              <a:t>Features</a:t>
            </a:r>
            <a:r>
              <a:rPr lang="tr-TR" dirty="0"/>
              <a:t> </a:t>
            </a:r>
            <a:r>
              <a:rPr lang="tr-TR" dirty="0" err="1"/>
              <a:t>Importances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E949725-6BAE-8969-17B5-555860F24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784" y="1925867"/>
            <a:ext cx="8805262" cy="4368236"/>
          </a:xfrm>
        </p:spPr>
      </p:pic>
    </p:spTree>
    <p:extLst>
      <p:ext uri="{BB962C8B-B14F-4D97-AF65-F5344CB8AC3E}">
        <p14:creationId xmlns:p14="http://schemas.microsoft.com/office/powerpoint/2010/main" val="2122476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16EBCB-45DB-B915-054F-8033F5BD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SONUÇLARIN KARŞILAŞTIRILMASI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F84ECF-B4AD-F986-D708-94568F09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• El-</a:t>
            </a:r>
            <a:r>
              <a:rPr lang="tr-TR" dirty="0" err="1"/>
              <a:t>Khatib</a:t>
            </a:r>
            <a:r>
              <a:rPr lang="tr-TR" dirty="0"/>
              <a:t>, Abu-</a:t>
            </a:r>
            <a:r>
              <a:rPr lang="tr-TR" dirty="0" err="1"/>
              <a:t>Nasser</a:t>
            </a:r>
            <a:r>
              <a:rPr lang="tr-TR" dirty="0"/>
              <a:t>, Abu-</a:t>
            </a:r>
            <a:r>
              <a:rPr lang="tr-TR" dirty="0" err="1"/>
              <a:t>Naser</a:t>
            </a:r>
            <a:r>
              <a:rPr lang="tr-TR" dirty="0"/>
              <a:t> ‘in 2019’da yazmış oldukları </a:t>
            </a:r>
          </a:p>
          <a:p>
            <a:r>
              <a:rPr lang="tr-TR" dirty="0"/>
              <a:t>‘</a:t>
            </a:r>
            <a:r>
              <a:rPr lang="en-US" dirty="0"/>
              <a:t>Glass Classification Using Artificial Neural Network</a:t>
            </a:r>
            <a:r>
              <a:rPr lang="tr-TR" dirty="0"/>
              <a:t>’ isimli makalede eğittiği model ile </a:t>
            </a:r>
            <a:r>
              <a:rPr lang="tr-TR" dirty="0" err="1"/>
              <a:t>Accuracy</a:t>
            </a:r>
            <a:r>
              <a:rPr lang="tr-TR" dirty="0"/>
              <a:t> değeri 96.70% olarak gözlenmiştir.</a:t>
            </a:r>
          </a:p>
          <a:p>
            <a:r>
              <a:rPr lang="tr-TR" dirty="0"/>
              <a:t>Sinir Ağları, Karar ağaçlarına göre daha karmaşık bir yapıya sahip daha fazla parametresi olduğundan üstünde uğraşıldığında Karar ağaçlarından daha başarılı bir optimizasyon yakalanmış olabilir.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7357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3768B7-4BE5-E954-2353-04741160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SONUÇLARIN KARŞILAŞTIRILMASI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0872AB-0698-AD5E-F07E-1C9B4F128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Mashael</a:t>
            </a:r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S.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Aldayel</a:t>
            </a:r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tarafından yazılmış ‘K-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Nearest</a:t>
            </a:r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Neighbor</a:t>
            </a:r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Classification</a:t>
            </a:r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for</a:t>
            </a:r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Glass</a:t>
            </a:r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Identification</a:t>
            </a:r>
            <a:r>
              <a:rPr lang="tr-TR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 Problem’ isimli makale de sınıflandırma için KNN algoritması kullanılmıştır. </a:t>
            </a:r>
          </a:p>
          <a:p>
            <a:endParaRPr lang="tr-TR" dirty="0"/>
          </a:p>
        </p:txBody>
      </p:sp>
      <p:pic>
        <p:nvPicPr>
          <p:cNvPr id="4" name="Resim 3" descr="tablo içeren bir resim&#10;&#10;Açıklama otomatik olarak oluşturuldu">
            <a:extLst>
              <a:ext uri="{FF2B5EF4-FFF2-40B4-BE49-F238E27FC236}">
                <a16:creationId xmlns:a16="http://schemas.microsoft.com/office/drawing/2014/main" id="{A24B3948-EA05-B820-53E4-9A64E840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33" y="3278171"/>
            <a:ext cx="6346576" cy="2935795"/>
          </a:xfrm>
          <a:prstGeom prst="rect">
            <a:avLst/>
          </a:prstGeom>
        </p:spPr>
      </p:pic>
      <p:graphicFrame>
        <p:nvGraphicFramePr>
          <p:cNvPr id="5" name="Tablo 5">
            <a:extLst>
              <a:ext uri="{FF2B5EF4-FFF2-40B4-BE49-F238E27FC236}">
                <a16:creationId xmlns:a16="http://schemas.microsoft.com/office/drawing/2014/main" id="{6278DA96-41A0-4D91-D571-14631CA65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286094"/>
              </p:ext>
            </p:extLst>
          </p:nvPr>
        </p:nvGraphicFramePr>
        <p:xfrm>
          <a:off x="7923751" y="3547706"/>
          <a:ext cx="2737964" cy="2599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982">
                  <a:extLst>
                    <a:ext uri="{9D8B030D-6E8A-4147-A177-3AD203B41FA5}">
                      <a16:colId xmlns:a16="http://schemas.microsoft.com/office/drawing/2014/main" val="2870958095"/>
                    </a:ext>
                  </a:extLst>
                </a:gridCol>
                <a:gridCol w="1368982">
                  <a:extLst>
                    <a:ext uri="{9D8B030D-6E8A-4147-A177-3AD203B41FA5}">
                      <a16:colId xmlns:a16="http://schemas.microsoft.com/office/drawing/2014/main" val="2987090367"/>
                    </a:ext>
                  </a:extLst>
                </a:gridCol>
              </a:tblGrid>
              <a:tr h="5198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Sonuç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833585"/>
                  </a:ext>
                </a:extLst>
              </a:tr>
              <a:tr h="5198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 err="1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Accuracy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90274"/>
                  </a:ext>
                </a:extLst>
              </a:tr>
              <a:tr h="5198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 err="1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Recall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03495"/>
                  </a:ext>
                </a:extLst>
              </a:tr>
              <a:tr h="5198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Precision 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88670"/>
                  </a:ext>
                </a:extLst>
              </a:tr>
              <a:tr h="5198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F1 </a:t>
                      </a:r>
                      <a:r>
                        <a:rPr lang="tr-TR" sz="1400" dirty="0" err="1">
                          <a:effectLst/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Score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r-T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35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67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8EFE2659-B24B-98D0-BF67-76C1535427BC}"/>
              </a:ext>
            </a:extLst>
          </p:cNvPr>
          <p:cNvSpPr txBox="1"/>
          <p:nvPr/>
        </p:nvSpPr>
        <p:spPr>
          <a:xfrm>
            <a:off x="2651290" y="3234906"/>
            <a:ext cx="73882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Dinlediğiniz için teşekkürler.</a:t>
            </a:r>
          </a:p>
        </p:txBody>
      </p:sp>
    </p:spTree>
    <p:extLst>
      <p:ext uri="{BB962C8B-B14F-4D97-AF65-F5344CB8AC3E}">
        <p14:creationId xmlns:p14="http://schemas.microsoft.com/office/powerpoint/2010/main" val="26779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14A698-256A-F158-E593-F2853AA5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Setinin Okunması</a:t>
            </a:r>
          </a:p>
        </p:txBody>
      </p:sp>
      <p:pic>
        <p:nvPicPr>
          <p:cNvPr id="7" name="İçerik Yer Tutucusu 6" descr="metin, ekr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B885FC8-11E4-F2F6-700D-B46948DDB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67" y="2649902"/>
            <a:ext cx="7099665" cy="3225966"/>
          </a:xfrm>
        </p:spPr>
      </p:pic>
    </p:spTree>
    <p:extLst>
      <p:ext uri="{BB962C8B-B14F-4D97-AF65-F5344CB8AC3E}">
        <p14:creationId xmlns:p14="http://schemas.microsoft.com/office/powerpoint/2010/main" val="348786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327D79-B5E8-EAB4-192C-A644627D0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İlk 5 Eleman</a:t>
            </a:r>
          </a:p>
        </p:txBody>
      </p:sp>
      <p:pic>
        <p:nvPicPr>
          <p:cNvPr id="5" name="İçerik Yer Tutucusu 4" descr="metin, elektronik eşyal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F389D28-3692-AFDE-FB14-BC4AC84DF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22519" r="9840" b="21423"/>
          <a:stretch/>
        </p:blipFill>
        <p:spPr>
          <a:xfrm>
            <a:off x="2888039" y="2045688"/>
            <a:ext cx="6415921" cy="199679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D0DC7BC-3BE1-EAC8-E8FA-A83ACD31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23" y="4147982"/>
            <a:ext cx="7864809" cy="19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A91476-C05B-2E2D-4807-AE5586CA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Sütunların Tanımlanması</a:t>
            </a:r>
          </a:p>
        </p:txBody>
      </p:sp>
      <p:pic>
        <p:nvPicPr>
          <p:cNvPr id="7" name="İçerik Yer Tutucusu 6" descr="metin içeren bir resim&#10;&#10;Açıklama otomatik olarak oluşturuldu">
            <a:extLst>
              <a:ext uri="{FF2B5EF4-FFF2-40B4-BE49-F238E27FC236}">
                <a16:creationId xmlns:a16="http://schemas.microsoft.com/office/drawing/2014/main" id="{C47862E4-07A6-87B7-E5B9-9FDC9CF85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6" t="18750" r="8997" b="20561"/>
          <a:stretch/>
        </p:blipFill>
        <p:spPr>
          <a:xfrm>
            <a:off x="3060969" y="2042809"/>
            <a:ext cx="6070061" cy="2013626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61102FE-EDBA-3AD6-E1F1-DFA3399B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49" y="4241521"/>
            <a:ext cx="8028302" cy="175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65E4BB-0DD2-FE02-8ED5-024AE5C4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8" y="610230"/>
            <a:ext cx="9601196" cy="1303867"/>
          </a:xfrm>
        </p:spPr>
        <p:txBody>
          <a:bodyPr/>
          <a:lstStyle/>
          <a:p>
            <a:r>
              <a:rPr lang="tr-TR" dirty="0" err="1"/>
              <a:t>Id</a:t>
            </a:r>
            <a:r>
              <a:rPr lang="tr-TR" dirty="0"/>
              <a:t> Değişkenin Düşürülmesi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0338738-600B-09F1-5C10-B6C40823A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23162" r="8639" b="25280"/>
          <a:stretch/>
        </p:blipFill>
        <p:spPr>
          <a:xfrm>
            <a:off x="2642674" y="1746116"/>
            <a:ext cx="6906639" cy="151265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D1FF8A8-B404-AA85-A7AF-68B2505E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30" y="3361695"/>
            <a:ext cx="61817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77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">
  <a:themeElements>
    <a:clrScheme name="Organik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k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934</TotalTime>
  <Words>829</Words>
  <Application>Microsoft Office PowerPoint</Application>
  <PresentationFormat>Geniş ekran</PresentationFormat>
  <Paragraphs>134</Paragraphs>
  <Slides>58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58</vt:i4>
      </vt:variant>
    </vt:vector>
  </HeadingPairs>
  <TitlesOfParts>
    <vt:vector size="62" baseType="lpstr">
      <vt:lpstr>Arial</vt:lpstr>
      <vt:lpstr>Garamond</vt:lpstr>
      <vt:lpstr>Times New Roman</vt:lpstr>
      <vt:lpstr>Organik</vt:lpstr>
      <vt:lpstr>Cam Sınıflandırma</vt:lpstr>
      <vt:lpstr>Süreç </vt:lpstr>
      <vt:lpstr>Veri Analizi</vt:lpstr>
      <vt:lpstr>Veri Öznitelikleri</vt:lpstr>
      <vt:lpstr>Veri Öznitelikleri</vt:lpstr>
      <vt:lpstr>Veri Setinin Okunması</vt:lpstr>
      <vt:lpstr>İlk 5 Eleman</vt:lpstr>
      <vt:lpstr>Sütunların Tanımlanması</vt:lpstr>
      <vt:lpstr>Id Değişkenin Düşürülmesi</vt:lpstr>
      <vt:lpstr>Korelasyon Matrisi</vt:lpstr>
      <vt:lpstr>Veri Ön İşleme</vt:lpstr>
      <vt:lpstr>Eksik Değer Analizi</vt:lpstr>
      <vt:lpstr>Eksik Değer Analizi </vt:lpstr>
      <vt:lpstr>Aykırı Değer Analizi</vt:lpstr>
      <vt:lpstr>Box Plot Grafikleri</vt:lpstr>
      <vt:lpstr>Na BoxPlot Grafiği</vt:lpstr>
      <vt:lpstr>RI BoxPlot Grafiği</vt:lpstr>
      <vt:lpstr>Mg BoxPlot Grafiği</vt:lpstr>
      <vt:lpstr>K BoxPlot Grafiği</vt:lpstr>
      <vt:lpstr>Fe BoxPlot Grafiği</vt:lpstr>
      <vt:lpstr>Ca BoxPlot Grafiği </vt:lpstr>
      <vt:lpstr>Ba BoxPlot Grafiği</vt:lpstr>
      <vt:lpstr>Al BoxPlot Grafiği</vt:lpstr>
      <vt:lpstr>Si BoxPlot Grafiği</vt:lpstr>
      <vt:lpstr>Aykırı Değer Analizi</vt:lpstr>
      <vt:lpstr>Aykırı Değerlerin Baskılanması</vt:lpstr>
      <vt:lpstr>RI BoxPlot Grafiği</vt:lpstr>
      <vt:lpstr>Na BoxPlot Grafiği</vt:lpstr>
      <vt:lpstr>Mg BoxPlot Grafiği</vt:lpstr>
      <vt:lpstr>K BoxPlot Grafiği</vt:lpstr>
      <vt:lpstr>Fe BoxPlot Grafiği</vt:lpstr>
      <vt:lpstr>Ca BoxPlot Grafiği</vt:lpstr>
      <vt:lpstr>Al BoxPlot Grafiği</vt:lpstr>
      <vt:lpstr>Si BoxPlot Grafiği</vt:lpstr>
      <vt:lpstr>Sınıfların Veri Sayıları</vt:lpstr>
      <vt:lpstr>OverSampling</vt:lpstr>
      <vt:lpstr>Over Sampling</vt:lpstr>
      <vt:lpstr>Modelleme</vt:lpstr>
      <vt:lpstr>Karar Ağacı</vt:lpstr>
      <vt:lpstr>Verilerin Train ve Test Olarak Ayrılması</vt:lpstr>
      <vt:lpstr>Train Çıktıları</vt:lpstr>
      <vt:lpstr>Test Çıktıları</vt:lpstr>
      <vt:lpstr>Model Eğitilmesi</vt:lpstr>
      <vt:lpstr>Performans Metrikleri</vt:lpstr>
      <vt:lpstr>Model Hakkında</vt:lpstr>
      <vt:lpstr>Parametre Optimizasyonu</vt:lpstr>
      <vt:lpstr>GridSearchCV</vt:lpstr>
      <vt:lpstr>Parametre Optimizasyonu</vt:lpstr>
      <vt:lpstr>Parametre Optimizasyonu Sonuçları</vt:lpstr>
      <vt:lpstr>Parametre Optimizasyonu Sonuçları</vt:lpstr>
      <vt:lpstr>Cross-Validation</vt:lpstr>
      <vt:lpstr>K-Fold Cross-Validation </vt:lpstr>
      <vt:lpstr>Cross-Validation Uygulanması</vt:lpstr>
      <vt:lpstr>Model Features Importances</vt:lpstr>
      <vt:lpstr>Model Features Importances</vt:lpstr>
      <vt:lpstr>SONUÇLARIN KARŞILAŞTIRILMASI</vt:lpstr>
      <vt:lpstr>SONUÇLARIN KARŞILAŞTIRILMASI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 Sınıflandırma</dc:title>
  <dc:creator>MUSTAFA EREN</dc:creator>
  <cp:lastModifiedBy>MUSTAFA EREN</cp:lastModifiedBy>
  <cp:revision>104</cp:revision>
  <dcterms:created xsi:type="dcterms:W3CDTF">2022-06-11T14:30:30Z</dcterms:created>
  <dcterms:modified xsi:type="dcterms:W3CDTF">2022-06-12T22:06:52Z</dcterms:modified>
</cp:coreProperties>
</file>